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2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486809-B7CD-4975-A38D-B7B8F4C17E13}" type="datetimeFigureOut">
              <a:rPr lang="en-US"/>
              <a:pPr/>
              <a:t>8/30/2013</a:t>
            </a:fld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360893-74F0-4A83-A17B-FEC91F7522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06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85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04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79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50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29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3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68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58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8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90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65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BE60A-D3C6-415E-B577-D0C72DD3F08F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4B15E-F019-47EE-B7BC-F4739A3B8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8619F-8D53-4BF5-BA5F-558E64A93BCA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AA446-A8A9-48DF-A77C-90E4D38B4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C6795-CBF6-46FC-940D-1D52B50669E2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A3D6-2392-430B-BE44-E5A298723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8CCD7-2699-4411-A058-57931CCA8690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1D5B1-66EF-4BC6-93A3-1728F62C0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B9FD7-63BC-41EA-8367-AC970B0498F1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3B05F-D0E5-4B82-AA46-B62D00753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F360-D028-4C52-9571-6572EFD655CF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A0BBE-704D-4038-9164-888E179B6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8FF2-AE82-41A1-9C53-73C629A6FC93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3364-DD7D-4934-B297-C05E0E56C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C26B-50DB-45DC-9C72-494877A17ED0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CD0D-76AD-45E3-9327-7C1416F3A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76AF1-6958-499F-9BC0-3F0FB77257E0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64E50-E930-499C-B251-1A33F6CA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B268-28DF-43B9-ADD4-D36234160E09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5DF8B-7A55-4610-B776-9DB4B7A0A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D66E2-BE2D-428A-ADA3-11F5A25FB766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24D84-7131-41D2-BD08-AD18B8EE1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953AF3-BDA1-4C61-9F87-A3504BDE918E}" type="datetimeFigureOut">
              <a:rPr lang="en-US"/>
              <a:pPr>
                <a:defRPr/>
              </a:pPr>
              <a:t>8/30/2013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FB0A33-9EF3-4ECE-B503-CC7F8A25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-- 1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 smtClean="0"/>
              <a:t>The Earliest Human Societies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00200"/>
            <a:ext cx="2362200" cy="1794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cap="none" smtClean="0">
                <a:effectLst/>
              </a:rPr>
              <a:t>THE FIRST COMMUNITIES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43000"/>
            <a:ext cx="8686800" cy="5410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III. Simple Villages grow more complex: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a. What two things led to the growth of villages?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i. </a:t>
            </a:r>
            <a:r>
              <a:rPr lang="en-US" smtClean="0">
                <a:solidFill>
                  <a:srgbClr val="FF0000"/>
                </a:solidFill>
              </a:rPr>
              <a:t>Surplus- more than what is needed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		</a:t>
            </a:r>
            <a:r>
              <a:rPr lang="en-US" smtClean="0">
                <a:solidFill>
                  <a:schemeClr val="tx1"/>
                </a:solidFill>
              </a:rPr>
              <a:t>ii</a:t>
            </a:r>
            <a:r>
              <a:rPr lang="en-US" smtClean="0">
                <a:solidFill>
                  <a:srgbClr val="FF0000"/>
                </a:solidFill>
              </a:rPr>
              <a:t>. Specialization – skill in one kind of work</a:t>
            </a:r>
            <a:r>
              <a:rPr lang="en-US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b. People trained in a skill or craft are called: 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</a:t>
            </a:r>
            <a:r>
              <a:rPr lang="en-US" smtClean="0">
                <a:solidFill>
                  <a:srgbClr val="FF0000"/>
                </a:solidFill>
              </a:rPr>
              <a:t>artisans</a:t>
            </a:r>
            <a:r>
              <a:rPr lang="en-US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i. </a:t>
            </a:r>
            <a:r>
              <a:rPr lang="en-US" smtClean="0">
                <a:solidFill>
                  <a:srgbClr val="FF0000"/>
                </a:solidFill>
              </a:rPr>
              <a:t>carpenters		</a:t>
            </a:r>
            <a:r>
              <a:rPr lang="en-US" smtClean="0">
                <a:solidFill>
                  <a:schemeClr val="tx1"/>
                </a:solidFill>
              </a:rPr>
              <a:t>iii</a:t>
            </a:r>
            <a:r>
              <a:rPr lang="en-US" smtClean="0">
                <a:solidFill>
                  <a:srgbClr val="FF0000"/>
                </a:solidFill>
              </a:rPr>
              <a:t>. Cloth makers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		</a:t>
            </a:r>
            <a:r>
              <a:rPr lang="en-US" smtClean="0">
                <a:solidFill>
                  <a:schemeClr val="tx1"/>
                </a:solidFill>
              </a:rPr>
              <a:t>ii</a:t>
            </a:r>
            <a:r>
              <a:rPr lang="en-US" smtClean="0">
                <a:solidFill>
                  <a:srgbClr val="FF0000"/>
                </a:solidFill>
              </a:rPr>
              <a:t>.toolmakers		</a:t>
            </a:r>
            <a:r>
              <a:rPr lang="en-US" smtClean="0">
                <a:solidFill>
                  <a:schemeClr val="tx1"/>
                </a:solidFill>
              </a:rPr>
              <a:t>iv.</a:t>
            </a:r>
            <a:r>
              <a:rPr lang="en-US" smtClean="0">
                <a:solidFill>
                  <a:srgbClr val="FF0000"/>
                </a:solidFill>
              </a:rPr>
              <a:t> potters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cap="none" smtClean="0">
                <a:effectLst/>
              </a:rPr>
              <a:t>THE FIRST COMMUNITIES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43000"/>
            <a:ext cx="8686800" cy="5410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Villages cont.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c. Specialization also led to </a:t>
            </a:r>
            <a:r>
              <a:rPr lang="en-US" smtClean="0">
                <a:solidFill>
                  <a:srgbClr val="FF0000"/>
                </a:solidFill>
              </a:rPr>
              <a:t>social class</a:t>
            </a:r>
            <a:r>
              <a:rPr lang="en-US" smtClean="0">
                <a:solidFill>
                  <a:schemeClr val="tx1"/>
                </a:solidFill>
              </a:rPr>
              <a:t>, a group of people with similar customs, backgrounds or training.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chemeClr val="tx1"/>
                </a:solidFill>
              </a:rPr>
              <a:t>	d. </a:t>
            </a:r>
            <a:r>
              <a:rPr lang="en-US" smtClean="0">
                <a:solidFill>
                  <a:srgbClr val="FF0000"/>
                </a:solidFill>
              </a:rPr>
              <a:t>government</a:t>
            </a:r>
            <a:r>
              <a:rPr lang="en-US" smtClean="0">
                <a:solidFill>
                  <a:schemeClr val="tx1"/>
                </a:solidFill>
              </a:rPr>
              <a:t> developed to keep order and settle disputes.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chemeClr val="tx1"/>
                </a:solidFill>
              </a:rPr>
              <a:t>	e. Life in a complex village has a larger </a:t>
            </a:r>
            <a:r>
              <a:rPr lang="en-US" smtClean="0">
                <a:solidFill>
                  <a:srgbClr val="FF0000"/>
                </a:solidFill>
              </a:rPr>
              <a:t>population</a:t>
            </a:r>
            <a:r>
              <a:rPr lang="en-US" smtClean="0">
                <a:solidFill>
                  <a:schemeClr val="tx1"/>
                </a:solidFill>
              </a:rPr>
              <a:t> and greater supply of </a:t>
            </a:r>
            <a:r>
              <a:rPr lang="en-US" smtClean="0">
                <a:solidFill>
                  <a:srgbClr val="FF0000"/>
                </a:solidFill>
              </a:rPr>
              <a:t>skills, ideas and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cap="none" smtClean="0">
                <a:effectLst/>
              </a:rPr>
              <a:t>THE FIRST COMMUNITIES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43000"/>
            <a:ext cx="8686800" cy="5334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IV. </a:t>
            </a:r>
            <a:r>
              <a:rPr lang="en-US" smtClean="0">
                <a:solidFill>
                  <a:srgbClr val="FF0000"/>
                </a:solidFill>
              </a:rPr>
              <a:t>Catal Huyuk</a:t>
            </a:r>
            <a:r>
              <a:rPr lang="en-US" smtClean="0"/>
              <a:t> is an example of a complex village.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a. Remains were found in present day </a:t>
            </a:r>
            <a:r>
              <a:rPr lang="en-US" smtClean="0">
                <a:solidFill>
                  <a:srgbClr val="FF0000"/>
                </a:solidFill>
              </a:rPr>
              <a:t>Turkey </a:t>
            </a:r>
            <a:r>
              <a:rPr lang="en-US" smtClean="0"/>
              <a:t>that date back to at least 9000 years.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b. They developed special skills such as making </a:t>
            </a:r>
            <a:r>
              <a:rPr lang="en-US" smtClean="0">
                <a:solidFill>
                  <a:srgbClr val="FF0000"/>
                </a:solidFill>
              </a:rPr>
              <a:t>tools and luxury items</a:t>
            </a:r>
            <a:r>
              <a:rPr lang="en-US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c. They became the center of </a:t>
            </a:r>
            <a:r>
              <a:rPr lang="en-US" smtClean="0">
                <a:solidFill>
                  <a:srgbClr val="FF0000"/>
                </a:solidFill>
              </a:rPr>
              <a:t>trade</a:t>
            </a:r>
            <a:r>
              <a:rPr lang="en-US" smtClean="0"/>
              <a:t>, </a:t>
            </a:r>
            <a:r>
              <a:rPr lang="en-US" smtClean="0">
                <a:solidFill>
                  <a:srgbClr val="FF0000"/>
                </a:solidFill>
              </a:rPr>
              <a:t>culture</a:t>
            </a:r>
            <a:r>
              <a:rPr lang="en-US" smtClean="0"/>
              <a:t> and influence.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eaRLY</a:t>
            </a:r>
            <a:r>
              <a:rPr lang="en-US" dirty="0" smtClean="0"/>
              <a:t> Humans were hunter-gatherers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AutoNum type="alphaLcPeriod"/>
            </a:pPr>
            <a:r>
              <a:rPr lang="en-US" sz="3600" smtClean="0"/>
              <a:t>Hunter- gatherers: </a:t>
            </a:r>
            <a:r>
              <a:rPr lang="en-US" sz="3600" smtClean="0">
                <a:solidFill>
                  <a:srgbClr val="FF0000"/>
                </a:solidFill>
              </a:rPr>
              <a:t>hunted</a:t>
            </a:r>
            <a:r>
              <a:rPr lang="en-US" sz="3600" smtClean="0"/>
              <a:t> and </a:t>
            </a:r>
            <a:r>
              <a:rPr lang="en-US" sz="3600" smtClean="0">
                <a:solidFill>
                  <a:srgbClr val="FF0000"/>
                </a:solidFill>
              </a:rPr>
              <a:t>gathered</a:t>
            </a:r>
            <a:r>
              <a:rPr lang="en-US" sz="3600" smtClean="0"/>
              <a:t> their food. </a:t>
            </a:r>
            <a:endParaRPr lang="en-US" sz="3600" smtClean="0">
              <a:solidFill>
                <a:srgbClr val="FF0000"/>
              </a:solidFill>
            </a:endParaRPr>
          </a:p>
          <a:p>
            <a:pPr marL="514350" indent="-514350" eaLnBrk="1" hangingPunct="1">
              <a:buFont typeface="Wingdings 2" pitchFamily="18" charset="2"/>
              <a:buAutoNum type="alphaLcPeriod"/>
            </a:pPr>
            <a:r>
              <a:rPr lang="en-US" sz="3600" smtClean="0"/>
              <a:t>When a hunter-gatherer ran out of food they would </a:t>
            </a:r>
            <a:r>
              <a:rPr lang="en-US" sz="3600" smtClean="0">
                <a:solidFill>
                  <a:srgbClr val="FF0000"/>
                </a:solidFill>
              </a:rPr>
              <a:t>move</a:t>
            </a:r>
            <a:r>
              <a:rPr lang="en-US" sz="3600" smtClean="0"/>
              <a:t> to </a:t>
            </a:r>
            <a:r>
              <a:rPr lang="en-US" sz="3600" smtClean="0">
                <a:solidFill>
                  <a:srgbClr val="FF0000"/>
                </a:solidFill>
              </a:rPr>
              <a:t>another location</a:t>
            </a:r>
            <a:r>
              <a:rPr lang="en-US" sz="3600" smtClean="0"/>
              <a:t>.- </a:t>
            </a:r>
            <a:r>
              <a:rPr lang="en-US" sz="3600" smtClean="0">
                <a:solidFill>
                  <a:srgbClr val="FF0000"/>
                </a:solidFill>
              </a:rPr>
              <a:t>NOMADS</a:t>
            </a:r>
          </a:p>
          <a:p>
            <a:pPr marL="514350" indent="-514350" eaLnBrk="1" hangingPunct="1">
              <a:buFont typeface="Wingdings 2" pitchFamily="18" charset="2"/>
              <a:buAutoNum type="alphaLcPeriod"/>
            </a:pPr>
            <a:r>
              <a:rPr lang="en-US" sz="3600" smtClean="0">
                <a:solidFill>
                  <a:schemeClr val="tx1"/>
                </a:solidFill>
              </a:rPr>
              <a:t>Early humans would use their </a:t>
            </a:r>
            <a:r>
              <a:rPr lang="en-US" sz="3600" smtClean="0">
                <a:solidFill>
                  <a:srgbClr val="FF0000"/>
                </a:solidFill>
              </a:rPr>
              <a:t>natural</a:t>
            </a:r>
            <a:r>
              <a:rPr lang="en-US" sz="3600" smtClean="0">
                <a:solidFill>
                  <a:schemeClr val="tx1"/>
                </a:solidFill>
              </a:rPr>
              <a:t> </a:t>
            </a:r>
            <a:r>
              <a:rPr lang="en-US" sz="3600" smtClean="0">
                <a:solidFill>
                  <a:srgbClr val="FF0000"/>
                </a:solidFill>
              </a:rPr>
              <a:t>environment</a:t>
            </a:r>
            <a:r>
              <a:rPr lang="en-US" sz="3600" smtClean="0">
                <a:solidFill>
                  <a:schemeClr val="tx1"/>
                </a:solidFill>
              </a:rPr>
              <a:t> for shelter.</a:t>
            </a:r>
          </a:p>
          <a:p>
            <a:pPr marL="514350" indent="-514350" eaLnBrk="1" hangingPunct="1">
              <a:buFont typeface="Wingdings 2" pitchFamily="18" charset="2"/>
              <a:buAutoNum type="alphaLcPeriod"/>
            </a:pPr>
            <a:r>
              <a:rPr lang="en-US" sz="3600" smtClean="0">
                <a:solidFill>
                  <a:schemeClr val="tx1"/>
                </a:solidFill>
              </a:rPr>
              <a:t>They lived in bands of </a:t>
            </a:r>
            <a:r>
              <a:rPr lang="en-US" sz="3600" smtClean="0">
                <a:solidFill>
                  <a:srgbClr val="FF0000"/>
                </a:solidFill>
              </a:rPr>
              <a:t>30</a:t>
            </a:r>
            <a:r>
              <a:rPr lang="en-US" sz="3600" smtClean="0">
                <a:solidFill>
                  <a:schemeClr val="tx1"/>
                </a:solidFill>
              </a:rPr>
              <a:t> or more people.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Responsibilities of early people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5151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Men:</a:t>
            </a:r>
            <a:r>
              <a:rPr lang="en-US" smtClean="0">
                <a:solidFill>
                  <a:srgbClr val="FF0000"/>
                </a:solidFill>
              </a:rPr>
              <a:t>	hunted and fished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Women: </a:t>
            </a:r>
            <a:r>
              <a:rPr lang="en-US" smtClean="0">
                <a:solidFill>
                  <a:srgbClr val="FF0000"/>
                </a:solidFill>
              </a:rPr>
              <a:t>gathered foods- nuts and berries, cared for the children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Children: </a:t>
            </a:r>
            <a:r>
              <a:rPr lang="en-US" smtClean="0">
                <a:solidFill>
                  <a:srgbClr val="FF0000"/>
                </a:solidFill>
              </a:rPr>
              <a:t>worked with their parents, hunting or gathering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Hunter-gatherers as nomads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 2" pitchFamily="18" charset="2"/>
              <a:buAutoNum type="alphaLcPeriod"/>
            </a:pPr>
            <a:r>
              <a:rPr lang="en-US" smtClean="0"/>
              <a:t>Hunter-gatherers were </a:t>
            </a:r>
            <a:r>
              <a:rPr lang="en-US" smtClean="0">
                <a:solidFill>
                  <a:srgbClr val="FF0000"/>
                </a:solidFill>
              </a:rPr>
              <a:t>nomads</a:t>
            </a:r>
            <a:r>
              <a:rPr lang="en-US" smtClean="0"/>
              <a:t>, people who moved from place to place</a:t>
            </a:r>
          </a:p>
          <a:p>
            <a:pPr marL="514350" indent="-514350" eaLnBrk="1" hangingPunct="1">
              <a:buFont typeface="Wingdings 2" pitchFamily="18" charset="2"/>
              <a:buAutoNum type="alphaLcPeriod"/>
            </a:pPr>
            <a:r>
              <a:rPr lang="en-US" smtClean="0"/>
              <a:t>The act of moving from one place to settle in another is called</a:t>
            </a:r>
            <a:r>
              <a:rPr lang="en-US" smtClean="0">
                <a:solidFill>
                  <a:srgbClr val="FF0000"/>
                </a:solidFill>
              </a:rPr>
              <a:t> migration</a:t>
            </a:r>
          </a:p>
          <a:p>
            <a:pPr marL="514350" indent="-514350" eaLnBrk="1" hangingPunct="1">
              <a:buFont typeface="Wingdings 2" pitchFamily="18" charset="2"/>
              <a:buAutoNum type="alphaLcPeriod"/>
            </a:pPr>
            <a:r>
              <a:rPr lang="en-US" smtClean="0"/>
              <a:t>Migrating to territory with others already there:</a:t>
            </a:r>
          </a:p>
          <a:p>
            <a:pPr marL="914400" lvl="1" indent="-514350" eaLnBrk="1" hangingPunct="1">
              <a:buFont typeface="Wingdings 2" pitchFamily="18" charset="2"/>
              <a:buNone/>
            </a:pPr>
            <a:r>
              <a:rPr lang="en-US" smtClean="0"/>
              <a:t>	Good:					Bad:</a:t>
            </a:r>
          </a:p>
          <a:p>
            <a:pPr marL="914400" lvl="1" indent="-514350" eaLnBrk="1" hangingPunct="1"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Knowledge and tools shared</a:t>
            </a:r>
            <a:r>
              <a:rPr lang="en-US" smtClean="0"/>
              <a:t>	</a:t>
            </a:r>
            <a:r>
              <a:rPr lang="en-US" smtClean="0">
                <a:solidFill>
                  <a:srgbClr val="FF0000"/>
                </a:solidFill>
              </a:rPr>
              <a:t>violent- when 						feeling threatened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Using technology is </a:t>
            </a:r>
            <a:r>
              <a:rPr lang="en-US" dirty="0" err="1" smtClean="0"/>
              <a:t>imporatant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410200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AutoNum type="alphaLcPeriod"/>
            </a:pPr>
            <a:r>
              <a:rPr lang="en-US" sz="4800" smtClean="0">
                <a:solidFill>
                  <a:srgbClr val="FF0000"/>
                </a:solidFill>
              </a:rPr>
              <a:t>Made work easier</a:t>
            </a:r>
          </a:p>
          <a:p>
            <a:pPr marL="514350" indent="-514350" eaLnBrk="1" hangingPunct="1">
              <a:buFont typeface="Wingdings 2" pitchFamily="18" charset="2"/>
              <a:buAutoNum type="alphaLcPeriod"/>
            </a:pPr>
            <a:r>
              <a:rPr lang="en-US" sz="4800" smtClean="0">
                <a:solidFill>
                  <a:srgbClr val="FF0000"/>
                </a:solidFill>
              </a:rPr>
              <a:t>Gave them more control over their environment</a:t>
            </a:r>
          </a:p>
          <a:p>
            <a:pPr marL="514350" indent="-514350" eaLnBrk="1" hangingPunct="1">
              <a:buFont typeface="Wingdings 2" pitchFamily="18" charset="2"/>
              <a:buAutoNum type="alphaLcPeriod"/>
            </a:pPr>
            <a:r>
              <a:rPr lang="en-US" sz="4800" smtClean="0">
                <a:solidFill>
                  <a:srgbClr val="FF0000"/>
                </a:solidFill>
              </a:rPr>
              <a:t>Help set the stage for a more settled way of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Developing culture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Main elements of pre-historic culture: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</a:t>
            </a:r>
            <a:r>
              <a:rPr lang="en-US" sz="6600" smtClean="0">
                <a:solidFill>
                  <a:srgbClr val="FF0000"/>
                </a:solidFill>
              </a:rPr>
              <a:t>i. Language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6600" smtClean="0">
                <a:solidFill>
                  <a:srgbClr val="FF0000"/>
                </a:solidFill>
              </a:rPr>
              <a:t>	ii. Religion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6600" smtClean="0">
                <a:solidFill>
                  <a:srgbClr val="FF0000"/>
                </a:solidFill>
              </a:rPr>
              <a:t>	iii. 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Beginnings of Agriculture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AutoNum type="alphaLcPeriod"/>
            </a:pPr>
            <a:r>
              <a:rPr lang="en-US" smtClean="0"/>
              <a:t>By 8000 B.C. early humans had learned to modify the environment by </a:t>
            </a:r>
            <a:r>
              <a:rPr lang="en-US" smtClean="0">
                <a:solidFill>
                  <a:srgbClr val="FF0000"/>
                </a:solidFill>
              </a:rPr>
              <a:t>growing plants and raising animals. PRODUCERS 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AutoNum type="alphaLcPeriod"/>
            </a:pPr>
            <a:r>
              <a:rPr lang="en-US" smtClean="0"/>
              <a:t>Humans had to learn to </a:t>
            </a:r>
            <a:r>
              <a:rPr lang="en-US" smtClean="0">
                <a:solidFill>
                  <a:srgbClr val="FF0000"/>
                </a:solidFill>
              </a:rPr>
              <a:t>domesticate</a:t>
            </a:r>
            <a:r>
              <a:rPr lang="en-US" smtClean="0"/>
              <a:t> animals and plants.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AutoNum type="alphaLcPeriod"/>
            </a:pPr>
            <a:r>
              <a:rPr lang="en-US" smtClean="0"/>
              <a:t>Shift from food gathering to food producing is known as the </a:t>
            </a:r>
            <a:r>
              <a:rPr lang="en-US" smtClean="0">
                <a:solidFill>
                  <a:srgbClr val="FF0000"/>
                </a:solidFill>
              </a:rPr>
              <a:t>Agricultural Revolution</a:t>
            </a:r>
          </a:p>
          <a:p>
            <a:pPr marL="514350" indent="-514350" eaLnBrk="1" hangingPunct="1">
              <a:lnSpc>
                <a:spcPct val="90000"/>
              </a:lnSpc>
              <a:buFont typeface="Wingdings 2" pitchFamily="18" charset="2"/>
              <a:buAutoNum type="alphaLcPeriod"/>
            </a:pPr>
            <a:r>
              <a:rPr lang="en-US" smtClean="0"/>
              <a:t>What changes did the Agricultural Revolution bring about?</a:t>
            </a:r>
          </a:p>
          <a:p>
            <a:pPr marL="2228850" lvl="4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/>
              <a:t>i. </a:t>
            </a:r>
            <a:r>
              <a:rPr lang="en-US" sz="2000" b="1" smtClean="0"/>
              <a:t>tools: </a:t>
            </a:r>
            <a:r>
              <a:rPr lang="en-US" sz="2000" b="1" smtClean="0">
                <a:solidFill>
                  <a:srgbClr val="FF0000"/>
                </a:solidFill>
              </a:rPr>
              <a:t>created better tools to do more work, ex. Hoes, plows, sickles</a:t>
            </a:r>
          </a:p>
          <a:p>
            <a:pPr marL="2228850" lvl="4" indent="-514350" eaLnBrk="1" hangingPunct="1">
              <a:lnSpc>
                <a:spcPct val="90000"/>
              </a:lnSpc>
              <a:buFont typeface="Wingdings 2" pitchFamily="18" charset="2"/>
              <a:buAutoNum type="alphaLcPeriod"/>
            </a:pPr>
            <a:endParaRPr lang="en-US" sz="2000" b="1" smtClean="0"/>
          </a:p>
          <a:p>
            <a:pPr marL="2228850" lvl="4" indent="-51435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smtClean="0"/>
              <a:t>Ii. Tehnology: </a:t>
            </a:r>
            <a:r>
              <a:rPr lang="en-US" sz="2000" b="1" smtClean="0">
                <a:solidFill>
                  <a:srgbClr val="FF0000"/>
                </a:solidFill>
              </a:rPr>
              <a:t>Improvements made agriculture humans’ most important food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cap="none" smtClean="0">
                <a:effectLst/>
              </a:rPr>
              <a:t>THE FIRST COMMUNITIES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I. </a:t>
            </a:r>
            <a:r>
              <a:rPr lang="en-US" sz="4000" smtClean="0"/>
              <a:t>Settlements begin: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/>
              <a:t>	a. When looking for a place to settle people would find a place located close </a:t>
            </a:r>
            <a:r>
              <a:rPr lang="en-US" sz="4000" smtClean="0">
                <a:solidFill>
                  <a:srgbClr val="FF0000"/>
                </a:solidFill>
              </a:rPr>
              <a:t>to rivers</a:t>
            </a:r>
            <a:r>
              <a:rPr lang="en-US" sz="400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/>
              <a:t>	b. Irrigation systems and fertile soil allowed </a:t>
            </a:r>
            <a:r>
              <a:rPr lang="en-US" sz="4000" smtClean="0">
                <a:solidFill>
                  <a:srgbClr val="FF0000"/>
                </a:solidFill>
              </a:rPr>
              <a:t>villages</a:t>
            </a:r>
            <a:r>
              <a:rPr lang="en-US" sz="4000" smtClean="0"/>
              <a:t> to develop.</a:t>
            </a:r>
          </a:p>
          <a:p>
            <a:pPr eaLnBrk="1" hangingPunct="1">
              <a:buFont typeface="Wingdings 2" pitchFamily="18" charset="2"/>
              <a:buNone/>
            </a:pPr>
            <a:endParaRPr lang="en-US" sz="4000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cap="none" smtClean="0">
                <a:effectLst/>
              </a:rPr>
              <a:t>The First Communities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143000"/>
            <a:ext cx="8686800" cy="5486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II. Villages: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a. What were some of the advantages that villages provided?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i. </a:t>
            </a:r>
            <a:r>
              <a:rPr lang="en-US" smtClean="0">
                <a:solidFill>
                  <a:srgbClr val="FF0000"/>
                </a:solidFill>
              </a:rPr>
              <a:t>more food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ii</a:t>
            </a:r>
            <a:r>
              <a:rPr lang="en-US" smtClean="0">
                <a:solidFill>
                  <a:srgbClr val="FF0000"/>
                </a:solidFill>
              </a:rPr>
              <a:t>. Safer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chemeClr val="tx1"/>
                </a:solidFill>
              </a:rPr>
              <a:t>	b. Disadvantages of living in a village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chemeClr val="tx1"/>
                </a:solidFill>
              </a:rPr>
              <a:t>		i. </a:t>
            </a:r>
            <a:r>
              <a:rPr lang="en-US" smtClean="0">
                <a:solidFill>
                  <a:srgbClr val="FF0000"/>
                </a:solidFill>
              </a:rPr>
              <a:t>fire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chemeClr val="tx1"/>
                </a:solidFill>
              </a:rPr>
              <a:t>		ii. </a:t>
            </a:r>
            <a:r>
              <a:rPr lang="en-US" smtClean="0">
                <a:solidFill>
                  <a:srgbClr val="FF0000"/>
                </a:solidFill>
              </a:rPr>
              <a:t>Disease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olidFill>
                  <a:schemeClr val="tx1"/>
                </a:solidFill>
              </a:rPr>
              <a:t>		iii. </a:t>
            </a:r>
            <a:r>
              <a:rPr lang="en-US" smtClean="0">
                <a:solidFill>
                  <a:srgbClr val="FF0000"/>
                </a:solidFill>
              </a:rPr>
              <a:t>flood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205</TotalTime>
  <Words>265</Words>
  <Application>Microsoft Office PowerPoint</Application>
  <PresentationFormat>On-screen Show (4:3)</PresentationFormat>
  <Paragraphs>70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Wingdings 2</vt:lpstr>
      <vt:lpstr>Trek</vt:lpstr>
      <vt:lpstr>UNIT -- 1</vt:lpstr>
      <vt:lpstr>eaRLY Humans were hunter-gatherers</vt:lpstr>
      <vt:lpstr>Responsibilities of early people</vt:lpstr>
      <vt:lpstr>Hunter-gatherers as nomads</vt:lpstr>
      <vt:lpstr>Using technology is imporatant</vt:lpstr>
      <vt:lpstr>Developing culture</vt:lpstr>
      <vt:lpstr>Beginnings of Agriculture</vt:lpstr>
      <vt:lpstr>THE FIRST COMMUNITIES</vt:lpstr>
      <vt:lpstr>The First Communities</vt:lpstr>
      <vt:lpstr>THE FIRST COMMUNITIES</vt:lpstr>
      <vt:lpstr>THE FIRST COMMUNITIES</vt:lpstr>
      <vt:lpstr>THE FIRST COMMUNITIES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-- 1</dc:title>
  <dc:creator>KArgent</dc:creator>
  <cp:lastModifiedBy>Argent, Kathy</cp:lastModifiedBy>
  <cp:revision>18</cp:revision>
  <dcterms:created xsi:type="dcterms:W3CDTF">2009-09-03T20:32:48Z</dcterms:created>
  <dcterms:modified xsi:type="dcterms:W3CDTF">2013-08-30T13:13:02Z</dcterms:modified>
</cp:coreProperties>
</file>